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65" r:id="rId5"/>
    <p:sldId id="277" r:id="rId6"/>
    <p:sldId id="278" r:id="rId7"/>
    <p:sldId id="272" r:id="rId8"/>
    <p:sldId id="267" r:id="rId9"/>
    <p:sldId id="268" r:id="rId10"/>
    <p:sldId id="269" r:id="rId11"/>
    <p:sldId id="270" r:id="rId12"/>
    <p:sldId id="271" r:id="rId13"/>
    <p:sldId id="273" r:id="rId14"/>
    <p:sldId id="259" r:id="rId15"/>
    <p:sldId id="263" r:id="rId16"/>
    <p:sldId id="275" r:id="rId17"/>
    <p:sldId id="276" r:id="rId18"/>
    <p:sldId id="274" r:id="rId19"/>
    <p:sldId id="264" r:id="rId20"/>
    <p:sldId id="266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51CC4-7AF2-D6E9-958F-E1646F3EB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D07763-F8BC-1D30-54D9-8FBE71AF2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218FA-C8D1-C6DC-8A00-9262E879D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CED86-317C-5BCE-0B47-D4C560553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1A6CC6-D4D9-AE44-6162-22432F55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8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E4083-860E-DF0D-F869-D58264D9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8EA4A0-2DF8-8C4B-8108-8B0C19C76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50E19F-C912-D971-6CC4-24025999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52C30-A73D-C59D-2F61-E6A3A778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85F23-9DCA-3970-8B58-CD4319EF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4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FA0D8B-D8DF-E5B3-FABF-5A37E0AB8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D86E74-C426-F2D0-7E8A-164CAE9FB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6646F-9357-CCEF-F60D-115BE893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6DCB1-9C9C-8861-4A33-3B92D181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ADAA55-DE30-1F5F-B956-A197481F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5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98BFC-2865-7B9B-D403-AD7D8B25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803A-D99E-59A1-C484-AFD64A881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BBC9B4-247C-D913-DF5B-5DD73CFD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16F0BE-3FE1-E824-E11F-2A61A7EE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ADE79-DF80-017C-0D8D-CB12D31C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55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CF139-7840-1CE6-8272-ADC6C598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168521-7377-E29F-8A55-1C53078C5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E0F80-0FDE-EA2D-1A95-32D215C9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21992E-2E4E-3277-F902-2B2BEA78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FB852-BCA9-58FA-5902-686BD44D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23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544EE-FE1C-2A7A-D5CA-BC431C1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6D64E-8634-9011-DFE5-FB68B8650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2D4FC0-C3E2-640C-7BF7-43E4B5335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7F5FE2-8589-4251-3178-BB2FCBB4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0CC5EC-7DF5-34A1-3552-77073FFF6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5EE10-633D-606B-9C87-75CA23BA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0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40907-96A3-68B8-5DAC-FD0A9C09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8177F-23CB-768F-AC74-544BA0910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7FF1D4-D641-9233-B646-AF8E66A88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3DC4CB-6EF7-5796-1323-02D71A7CA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763EB3-C7B9-263D-61CF-A4EE299CA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E9E81E-7A60-FF78-1DDB-0E6CDFB5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D7AD12-803F-6112-CE16-0A4BECD9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922684-7134-4684-9901-247C5241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57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1837B-98BF-D9A3-7499-2939D9B0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8DCBEB-F942-23DB-6932-F90F6C81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12FA46-0153-B1C3-ACA3-981D8869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5405B3-59BA-7EFE-2155-B00EA5DB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5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DDB6D7-9E0D-874F-EE87-F9414DE6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E22237-08D7-4887-7058-9D3D40E9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AFB6A7-E3C3-89C1-D7D4-7743A05B2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4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9C6F4-DBFC-4AF0-E5C8-3F20B6AB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4FC54E-5154-E3B3-35AC-995391313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60F0F3-869C-1B98-D2EE-EC710AF1F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BDE50D-F8AC-EBC1-9D8B-BC395AA6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A95356-765B-C9E2-9697-AAEF40363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8A58C9-9EFE-53E4-BF97-BD3C9FB8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9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3BCD2-2A23-963A-39E5-9C0784F1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BA611A-A653-BC1C-7FBF-F4BF4E9AD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BF7C15-0093-3E9F-1B4B-5672F0774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83257-17A8-DB18-4061-1C87550B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ECCDEA-17EA-59C3-C79A-8B659A4E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936E3-1754-76D2-9BA8-72C01AD6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79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71006C-8EFD-488F-3000-A0F2FED4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C5F58-BE83-26BD-A1E9-0B21BB9A3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134F-DCAB-2157-0DD6-8C46679C5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5DDCB-775A-42BA-8A29-324CBC523829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A1A78C-09D5-C0E8-753D-0279DD88A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3E12BD-D77C-13FA-6F41-A8A702206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4C466-8F49-46BD-B26B-234D14BEF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50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3A563EE-BABA-B185-D841-7F3A60739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77878"/>
            <a:ext cx="9144000" cy="579922"/>
          </a:xfrm>
        </p:spPr>
        <p:txBody>
          <a:bodyPr/>
          <a:lstStyle/>
          <a:p>
            <a:r>
              <a:rPr lang="en-US" altLang="ko-KR" dirty="0"/>
              <a:t>2022.11.14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5D7BA22-504F-901E-4574-984E34BD5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895" y="1600200"/>
            <a:ext cx="10953549" cy="278892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편마비</a:t>
            </a:r>
            <a:r>
              <a:rPr lang="ko-KR" altLang="en-US" dirty="0"/>
              <a:t> 환자의 상지기능과 인지능력 재활을 위한 인터페이스 장치화 방법</a:t>
            </a:r>
          </a:p>
        </p:txBody>
      </p:sp>
    </p:spTree>
    <p:extLst>
      <p:ext uri="{BB962C8B-B14F-4D97-AF65-F5344CB8AC3E}">
        <p14:creationId xmlns:p14="http://schemas.microsoft.com/office/powerpoint/2010/main" val="75420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1" name="Rectangle 411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B3D41C-8BC3-6442-DDD9-43A20F30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737" y="609600"/>
            <a:ext cx="5571743" cy="1330839"/>
          </a:xfrm>
        </p:spPr>
        <p:txBody>
          <a:bodyPr>
            <a:normAutofit/>
          </a:bodyPr>
          <a:lstStyle/>
          <a:p>
            <a:r>
              <a:rPr lang="en-US" altLang="ko-KR" dirty="0"/>
              <a:t>3-3.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Pro Mini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3021B7-0D76-65A9-55F6-46BBB4A59E86}"/>
              </a:ext>
            </a:extLst>
          </p:cNvPr>
          <p:cNvSpPr/>
          <p:nvPr/>
        </p:nvSpPr>
        <p:spPr>
          <a:xfrm>
            <a:off x="5888735" y="2194102"/>
            <a:ext cx="5571743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단일 보드 마이크로 컨트롤러로 사용자가 원하는 대로 조작한 펌웨어를 실행하는 하드웨어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</a:rPr>
              <a:t>HM-10</a:t>
            </a:r>
            <a:r>
              <a:rPr lang="ko-KR" altLang="en-US" sz="2000" dirty="0">
                <a:solidFill>
                  <a:schemeClr val="tx1"/>
                </a:solidFill>
              </a:rPr>
              <a:t>에게 전력을 공급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암밴드에서 보낸 데이터를 처리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처리한 데이터를 라즈베리 파이로 송신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필요전력 </a:t>
            </a:r>
            <a:r>
              <a:rPr lang="en-US" altLang="ko-KR" sz="2000" dirty="0">
                <a:solidFill>
                  <a:schemeClr val="tx1"/>
                </a:solidFill>
              </a:rPr>
              <a:t>: 5V/16Mhz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D6103-1E00-47F3-A630-9E68BF576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2" y="-1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7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B3D41C-8BC3-6442-DDD9-43A20F30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609600"/>
            <a:ext cx="5310116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3-4. USB to TTL Serial </a:t>
            </a:r>
            <a:r>
              <a:rPr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케이블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3383CB-ED7C-E95C-3158-70E275544693}"/>
              </a:ext>
            </a:extLst>
          </p:cNvPr>
          <p:cNvSpPr/>
          <p:nvPr/>
        </p:nvSpPr>
        <p:spPr>
          <a:xfrm>
            <a:off x="5888735" y="2194102"/>
            <a:ext cx="5571743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</a:rPr>
              <a:t>USB </a:t>
            </a:r>
            <a:r>
              <a:rPr lang="ko-KR" altLang="en-US" sz="2000" dirty="0">
                <a:solidFill>
                  <a:schemeClr val="tx1"/>
                </a:solidFill>
              </a:rPr>
              <a:t>포트가 없는 </a:t>
            </a:r>
            <a:r>
              <a:rPr lang="en-US" altLang="ko-KR" sz="2000" dirty="0">
                <a:solidFill>
                  <a:schemeClr val="tx1"/>
                </a:solidFill>
              </a:rPr>
              <a:t>Pro Mini</a:t>
            </a:r>
            <a:r>
              <a:rPr lang="ko-KR" altLang="en-US" sz="2000" dirty="0">
                <a:solidFill>
                  <a:schemeClr val="tx1"/>
                </a:solidFill>
              </a:rPr>
              <a:t>에 데이터를 전송하기 위한 케이블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</a:rPr>
              <a:t>Pro Mini</a:t>
            </a:r>
            <a:r>
              <a:rPr lang="ko-KR" altLang="en-US" sz="2000" dirty="0">
                <a:solidFill>
                  <a:schemeClr val="tx1"/>
                </a:solidFill>
              </a:rPr>
              <a:t>와 라즈베리 파이를 연결시키는 케이블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</a:rPr>
              <a:t>Pro Mini</a:t>
            </a:r>
            <a:r>
              <a:rPr lang="ko-KR" altLang="en-US" sz="2000" dirty="0">
                <a:solidFill>
                  <a:schemeClr val="tx1"/>
                </a:solidFill>
              </a:rPr>
              <a:t>에 전력 공급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펌웨어 업데이트를 할 때에도 사용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184117-2E0F-4185-9B37-E48BB7B95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68" y="1716764"/>
            <a:ext cx="37147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2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151F3819-4351-4730-8E02-40BF286E0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7DAE5130-F148-4C5A-A6CB-48165DC76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B3D41C-8BC3-6442-DDD9-43A20F30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887" y="609600"/>
            <a:ext cx="6564574" cy="13305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3-5. </a:t>
            </a:r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라즈베리 파이</a:t>
            </a:r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터치스크린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FCE2FA-0FF4-FE01-376C-4A6B5E0A41C9}"/>
              </a:ext>
            </a:extLst>
          </p:cNvPr>
          <p:cNvSpPr/>
          <p:nvPr/>
        </p:nvSpPr>
        <p:spPr>
          <a:xfrm>
            <a:off x="4653887" y="2194102"/>
            <a:ext cx="6806591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1"/>
                </a:solidFill>
              </a:rPr>
              <a:t>파이썬으로</a:t>
            </a:r>
            <a:r>
              <a:rPr lang="ko-KR" altLang="en-US" sz="2000" dirty="0">
                <a:solidFill>
                  <a:schemeClr val="tx1"/>
                </a:solidFill>
              </a:rPr>
              <a:t> 만들어진 게임 프로그램을 실행시키기 위한 소형 컴퓨터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</a:rPr>
              <a:t>USB to TTL Serial</a:t>
            </a:r>
            <a:r>
              <a:rPr lang="ko-KR" altLang="en-US" sz="2000" dirty="0">
                <a:solidFill>
                  <a:schemeClr val="tx1"/>
                </a:solidFill>
              </a:rPr>
              <a:t> 케이블을 통해 </a:t>
            </a:r>
            <a:r>
              <a:rPr lang="en-US" altLang="ko-KR" sz="2000" dirty="0">
                <a:solidFill>
                  <a:schemeClr val="tx1"/>
                </a:solidFill>
              </a:rPr>
              <a:t>Pro Mini</a:t>
            </a:r>
            <a:r>
              <a:rPr lang="ko-KR" altLang="en-US" sz="2000" dirty="0">
                <a:solidFill>
                  <a:schemeClr val="tx1"/>
                </a:solidFill>
              </a:rPr>
              <a:t>와 </a:t>
            </a:r>
            <a:r>
              <a:rPr lang="en-US" altLang="ko-KR" sz="2000" dirty="0">
                <a:solidFill>
                  <a:schemeClr val="tx1"/>
                </a:solidFill>
              </a:rPr>
              <a:t>UART(Tx/Rx)</a:t>
            </a:r>
            <a:r>
              <a:rPr lang="ko-KR" altLang="en-US" sz="2000" dirty="0">
                <a:solidFill>
                  <a:schemeClr val="tx1"/>
                </a:solidFill>
              </a:rPr>
              <a:t>통신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메인 전력을 공급하는 곳으로 본체 및 </a:t>
            </a:r>
            <a:r>
              <a:rPr lang="en-US" altLang="ko-KR" sz="2000" dirty="0">
                <a:solidFill>
                  <a:schemeClr val="tx1"/>
                </a:solidFill>
              </a:rPr>
              <a:t>Pro Mini</a:t>
            </a:r>
            <a:r>
              <a:rPr lang="ko-KR" altLang="en-US" sz="2000" dirty="0">
                <a:solidFill>
                  <a:schemeClr val="tx1"/>
                </a:solidFill>
              </a:rPr>
              <a:t>와 </a:t>
            </a:r>
            <a:r>
              <a:rPr lang="en-US" altLang="ko-KR" sz="2000" dirty="0">
                <a:solidFill>
                  <a:schemeClr val="tx1"/>
                </a:solidFill>
              </a:rPr>
              <a:t>HM-10</a:t>
            </a:r>
            <a:r>
              <a:rPr lang="ko-KR" altLang="en-US" sz="2000" dirty="0">
                <a:solidFill>
                  <a:schemeClr val="tx1"/>
                </a:solidFill>
              </a:rPr>
              <a:t>에 전력공급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터치스크린을 통해 프로그램 제어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ADE75-0DD8-4310-8D57-6E87F4A9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834"/>
            <a:ext cx="4038600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A6A2F8-0B34-45A2-8C69-8AA114B1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0179"/>
            <a:ext cx="40386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1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BBC02-7268-2A2C-AFD8-7CC599E7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5675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4. </a:t>
            </a:r>
            <a:r>
              <a:rPr lang="ko-KR" altLang="en-US" sz="6000" dirty="0"/>
              <a:t>데이터 처리 과정</a:t>
            </a:r>
          </a:p>
        </p:txBody>
      </p:sp>
    </p:spTree>
    <p:extLst>
      <p:ext uri="{BB962C8B-B14F-4D97-AF65-F5344CB8AC3E}">
        <p14:creationId xmlns:p14="http://schemas.microsoft.com/office/powerpoint/2010/main" val="206437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17076" y="582706"/>
            <a:ext cx="4876712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400" dirty="0"/>
              <a:t>4-1. </a:t>
            </a:r>
            <a:r>
              <a:rPr lang="ko-KR" altLang="en-US" sz="3400" dirty="0" err="1"/>
              <a:t>암밴드</a:t>
            </a:r>
            <a:r>
              <a:rPr lang="ko-KR" altLang="en-US" sz="3400" dirty="0"/>
              <a:t> </a:t>
            </a:r>
            <a:r>
              <a:rPr lang="en-US" altLang="ko-KR" sz="3400" dirty="0"/>
              <a:t>-</a:t>
            </a:r>
            <a:r>
              <a:rPr lang="en-US" altLang="ko-KR" sz="3600" dirty="0">
                <a:solidFill>
                  <a:schemeClr val="tx1"/>
                </a:solidFill>
              </a:rPr>
              <a:t> Pro Mini</a:t>
            </a:r>
            <a:br>
              <a:rPr lang="en-US" altLang="ko-KR" sz="3400" dirty="0"/>
            </a:br>
            <a:r>
              <a:rPr lang="ko-KR" altLang="en-US" sz="3400" dirty="0"/>
              <a:t>블루투스 통신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317075" y="2194102"/>
            <a:ext cx="5143404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solidFill>
                  <a:schemeClr val="tx1"/>
                </a:solidFill>
              </a:rPr>
              <a:t>암밴드에서 모션인식 후 데이터 송신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solidFill>
                  <a:schemeClr val="tx1"/>
                </a:solidFill>
              </a:rPr>
              <a:t>암밴드와 블루투스 연결된 </a:t>
            </a:r>
            <a:r>
              <a:rPr lang="en-US" altLang="ko-KR" sz="2000" dirty="0">
                <a:solidFill>
                  <a:schemeClr val="tx1"/>
                </a:solidFill>
              </a:rPr>
              <a:t>HM-10</a:t>
            </a:r>
            <a:r>
              <a:rPr lang="ko-KR" altLang="en-US" sz="2000" dirty="0">
                <a:solidFill>
                  <a:schemeClr val="tx1"/>
                </a:solidFill>
              </a:rPr>
              <a:t>이 암밴드에서 보낸 데이터 수신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solidFill>
                  <a:schemeClr val="tx1"/>
                </a:solidFill>
              </a:rPr>
              <a:t>수신한 데이터를 시리얼 통신을 통해 </a:t>
            </a:r>
            <a:r>
              <a:rPr lang="en-US" altLang="ko-KR" sz="2000" dirty="0">
                <a:solidFill>
                  <a:schemeClr val="tx1"/>
                </a:solidFill>
              </a:rPr>
              <a:t>Pro Mini</a:t>
            </a:r>
            <a:r>
              <a:rPr lang="ko-KR" altLang="en-US" sz="2000" dirty="0">
                <a:solidFill>
                  <a:schemeClr val="tx1"/>
                </a:solidFill>
              </a:rPr>
              <a:t>로 전송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sz="2000" dirty="0">
                <a:solidFill>
                  <a:schemeClr val="tx1"/>
                </a:solidFill>
              </a:rPr>
              <a:t>Pro Mini</a:t>
            </a:r>
            <a:r>
              <a:rPr lang="ko-KR" altLang="en-US" sz="2000" dirty="0">
                <a:solidFill>
                  <a:schemeClr val="tx1"/>
                </a:solidFill>
              </a:rPr>
              <a:t>에서 수신한 데이터 정제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3D2B07-6EC1-400A-8411-E10060454D5A}"/>
              </a:ext>
            </a:extLst>
          </p:cNvPr>
          <p:cNvGrpSpPr/>
          <p:nvPr/>
        </p:nvGrpSpPr>
        <p:grpSpPr>
          <a:xfrm>
            <a:off x="444651" y="3094195"/>
            <a:ext cx="4326129" cy="3667125"/>
            <a:chOff x="447941" y="1130814"/>
            <a:chExt cx="4248150" cy="366712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8810E89-01CA-47E4-9430-5926257AED4E}"/>
                </a:ext>
              </a:extLst>
            </p:cNvPr>
            <p:cNvSpPr/>
            <p:nvPr/>
          </p:nvSpPr>
          <p:spPr>
            <a:xfrm>
              <a:off x="447941" y="1130814"/>
              <a:ext cx="1847849" cy="809625"/>
            </a:xfrm>
            <a:prstGeom prst="rect">
              <a:avLst/>
            </a:prstGeom>
            <a:solidFill>
              <a:srgbClr val="80808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defRPr/>
              </a:pPr>
              <a:r>
                <a:rPr lang="en-US" altLang="ko-KR" dirty="0"/>
                <a:t>MYO</a:t>
              </a:r>
              <a:r>
                <a:rPr lang="ko-KR" altLang="en-US" dirty="0"/>
                <a:t> </a:t>
              </a:r>
              <a:r>
                <a:rPr lang="ko-KR" altLang="en-US" dirty="0" err="1"/>
                <a:t>암밴드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E1925-D19F-4564-BFCB-ACE6DA05FF6F}"/>
                </a:ext>
              </a:extLst>
            </p:cNvPr>
            <p:cNvSpPr txBox="1"/>
            <p:nvPr/>
          </p:nvSpPr>
          <p:spPr>
            <a:xfrm>
              <a:off x="2476765" y="1145100"/>
              <a:ext cx="1600200" cy="36480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>
                <a:defRPr/>
              </a:pPr>
              <a:r>
                <a:rPr lang="ko-KR" altLang="en-US"/>
                <a:t>데이터 송신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2177DB7-BB85-4F4C-9D64-8A8EC4C6C42E}"/>
                </a:ext>
              </a:extLst>
            </p:cNvPr>
            <p:cNvSpPr/>
            <p:nvPr/>
          </p:nvSpPr>
          <p:spPr>
            <a:xfrm>
              <a:off x="447941" y="2550039"/>
              <a:ext cx="1847849" cy="809625"/>
            </a:xfrm>
            <a:prstGeom prst="rect">
              <a:avLst/>
            </a:prstGeom>
            <a:solidFill>
              <a:srgbClr val="80808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defRPr/>
              </a:pPr>
              <a:r>
                <a:rPr lang="en-US" altLang="ko-KR"/>
                <a:t>HM-10</a:t>
              </a:r>
            </a:p>
            <a:p>
              <a:pPr algn="ctr">
                <a:defRPr/>
              </a:pPr>
              <a:r>
                <a:rPr lang="en-US" altLang="ko-KR"/>
                <a:t>(</a:t>
              </a:r>
              <a:r>
                <a:rPr lang="ko-KR" altLang="en-US"/>
                <a:t>블루투스 모듈</a:t>
              </a:r>
              <a:r>
                <a:rPr lang="en-US" altLang="ko-KR"/>
                <a:t>)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0821D09-0974-4700-86DA-13830DE22F5E}"/>
                </a:ext>
              </a:extLst>
            </p:cNvPr>
            <p:cNvCxnSpPr>
              <a:stCxn id="23" idx="2"/>
              <a:endCxn id="26" idx="0"/>
            </p:cNvCxnSpPr>
            <p:nvPr/>
          </p:nvCxnSpPr>
          <p:spPr>
            <a:xfrm rot="16200000" flipH="1">
              <a:off x="1057541" y="3673989"/>
              <a:ext cx="628650" cy="0"/>
            </a:xfrm>
            <a:prstGeom prst="straightConnector1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37F976-7418-429D-9A95-ACEA72E24E6E}"/>
                </a:ext>
              </a:extLst>
            </p:cNvPr>
            <p:cNvSpPr txBox="1"/>
            <p:nvPr/>
          </p:nvSpPr>
          <p:spPr>
            <a:xfrm>
              <a:off x="1486165" y="3478726"/>
              <a:ext cx="1504950" cy="36480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>
                <a:defRPr/>
              </a:pPr>
              <a:r>
                <a:rPr lang="ko-KR" altLang="en-US"/>
                <a:t>시리얼 통신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0E35A68-1D8D-47BF-BF21-75BA2007B23F}"/>
                </a:ext>
              </a:extLst>
            </p:cNvPr>
            <p:cNvSpPr/>
            <p:nvPr/>
          </p:nvSpPr>
          <p:spPr>
            <a:xfrm>
              <a:off x="447941" y="3988314"/>
              <a:ext cx="1847849" cy="809625"/>
            </a:xfrm>
            <a:prstGeom prst="rect">
              <a:avLst/>
            </a:prstGeom>
            <a:solidFill>
              <a:srgbClr val="80808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defRPr/>
              </a:pPr>
              <a:r>
                <a:rPr lang="en-US" altLang="ko-KR" dirty="0"/>
                <a:t>Pro</a:t>
              </a:r>
              <a:r>
                <a:rPr lang="ko-KR" altLang="en-US" dirty="0"/>
                <a:t> </a:t>
              </a:r>
              <a:r>
                <a:rPr lang="en-US" altLang="ko-KR" dirty="0"/>
                <a:t>Mini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828CB2C-43A3-45DA-9E1B-59F4EE3D4886}"/>
                </a:ext>
              </a:extLst>
            </p:cNvPr>
            <p:cNvSpPr/>
            <p:nvPr/>
          </p:nvSpPr>
          <p:spPr>
            <a:xfrm>
              <a:off x="3019691" y="1897576"/>
              <a:ext cx="1676400" cy="695324"/>
            </a:xfrm>
            <a:prstGeom prst="ellipse">
              <a:avLst/>
            </a:prstGeom>
            <a:solidFill>
              <a:srgbClr val="80808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algn="ctr">
                <a:defRPr/>
              </a:pPr>
              <a:r>
                <a:rPr lang="ko-KR" altLang="en-US" dirty="0"/>
                <a:t>블루투스 연결</a:t>
              </a: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07E01972-F935-4541-9C8F-2B3CBD6E148C}"/>
                </a:ext>
              </a:extLst>
            </p:cNvPr>
            <p:cNvCxnSpPr>
              <a:stCxn id="21" idx="3"/>
              <a:endCxn id="28" idx="0"/>
            </p:cNvCxnSpPr>
            <p:nvPr/>
          </p:nvCxnSpPr>
          <p:spPr>
            <a:xfrm>
              <a:off x="2295791" y="1535626"/>
              <a:ext cx="1562100" cy="361949"/>
            </a:xfrm>
            <a:prstGeom prst="bentConnector2">
              <a:avLst/>
            </a:prstGeom>
            <a:ln w="38100">
              <a:solidFill>
                <a:schemeClr val="dk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FDE549C-08E0-4A82-9964-09CD13448079}"/>
                </a:ext>
              </a:extLst>
            </p:cNvPr>
            <p:cNvCxnSpPr>
              <a:stCxn id="28" idx="4"/>
              <a:endCxn id="23" idx="3"/>
            </p:cNvCxnSpPr>
            <p:nvPr/>
          </p:nvCxnSpPr>
          <p:spPr>
            <a:xfrm rot="5400000">
              <a:off x="2895866" y="1992826"/>
              <a:ext cx="361950" cy="1562100"/>
            </a:xfrm>
            <a:prstGeom prst="bentConnector2">
              <a:avLst/>
            </a:prstGeom>
            <a:noFill/>
            <a:ln w="3810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BC2B2F-B05F-4C70-AA3D-6C4D6ED1C13A}"/>
                </a:ext>
              </a:extLst>
            </p:cNvPr>
            <p:cNvSpPr txBox="1"/>
            <p:nvPr/>
          </p:nvSpPr>
          <p:spPr>
            <a:xfrm>
              <a:off x="2476765" y="2992950"/>
              <a:ext cx="1600200" cy="36480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>
                <a:defRPr/>
              </a:pPr>
              <a:r>
                <a:rPr lang="ko-KR" altLang="en-US" dirty="0"/>
                <a:t>데이터 수신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F125269-FE6A-F07F-891A-03F68D58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770781" cy="30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8379" y="609600"/>
            <a:ext cx="5022100" cy="13308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en-US" altLang="ko-KR" sz="3400" dirty="0"/>
              <a:t>4-2. Pro Mini – Raspberry Pi USB </a:t>
            </a:r>
            <a:r>
              <a:rPr lang="ko-KR" altLang="en-US" sz="3400" dirty="0"/>
              <a:t>시리얼 통신</a:t>
            </a:r>
          </a:p>
        </p:txBody>
      </p:sp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6319011-A4BD-09E8-B772-BCE8893A6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5" r="13147"/>
          <a:stretch/>
        </p:blipFill>
        <p:spPr>
          <a:xfrm>
            <a:off x="21" y="10"/>
            <a:ext cx="6095979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7F05C5-DBB7-A40F-D442-DFC378A5E9C4}"/>
              </a:ext>
            </a:extLst>
          </p:cNvPr>
          <p:cNvSpPr/>
          <p:nvPr/>
        </p:nvSpPr>
        <p:spPr>
          <a:xfrm>
            <a:off x="6438379" y="2194102"/>
            <a:ext cx="5022100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sz="2000" dirty="0">
                <a:solidFill>
                  <a:schemeClr val="tx1"/>
                </a:solidFill>
              </a:rPr>
              <a:t>Pro Mini</a:t>
            </a:r>
            <a:r>
              <a:rPr lang="ko-KR" altLang="en-US" sz="2000" dirty="0">
                <a:solidFill>
                  <a:schemeClr val="tx1"/>
                </a:solidFill>
              </a:rPr>
              <a:t>에서 정제된 데이터를 </a:t>
            </a:r>
            <a:r>
              <a:rPr lang="en-US" altLang="ko-KR" sz="2000" dirty="0">
                <a:solidFill>
                  <a:schemeClr val="tx1"/>
                </a:solidFill>
              </a:rPr>
              <a:t>USB to TTL Serial</a:t>
            </a:r>
            <a:r>
              <a:rPr lang="ko-KR" altLang="en-US" sz="2000" dirty="0">
                <a:solidFill>
                  <a:schemeClr val="tx1"/>
                </a:solidFill>
              </a:rPr>
              <a:t> 케이블을 통해 라즈베리 파이에게 전송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solidFill>
                  <a:schemeClr val="tx1"/>
                </a:solidFill>
              </a:rPr>
              <a:t>라즈베리 파이에서 구분자를 통해 한 번 더 데이터 정제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solidFill>
                  <a:schemeClr val="tx1"/>
                </a:solidFill>
              </a:rPr>
              <a:t>최종적으로 나온 데이터를 통해 프로그램 제어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7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B7FA33-8AD0-C50F-7FD3-379A6B4A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42" y="364026"/>
            <a:ext cx="4296730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4-3. Pro Mini </a:t>
            </a:r>
            <a:r>
              <a:rPr lang="ko-KR" altLang="en-US" sz="3100" dirty="0"/>
              <a:t>내부 데이터 처리 과정</a:t>
            </a:r>
            <a:endParaRPr lang="ko-KR" alt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C0D28-49E9-08B5-3B6C-7E1447233B26}"/>
              </a:ext>
            </a:extLst>
          </p:cNvPr>
          <p:cNvSpPr/>
          <p:nvPr/>
        </p:nvSpPr>
        <p:spPr>
          <a:xfrm>
            <a:off x="470342" y="2602036"/>
            <a:ext cx="5022100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 err="1">
                <a:solidFill>
                  <a:schemeClr val="tx1"/>
                </a:solidFill>
              </a:rPr>
              <a:t>아두이노에서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sernum</a:t>
            </a:r>
            <a:r>
              <a:rPr lang="ko-KR" altLang="en-US" sz="2000" dirty="0">
                <a:solidFill>
                  <a:schemeClr val="tx1"/>
                </a:solidFill>
              </a:rPr>
              <a:t>은 암밴드에서 인식한 동작번호를 의미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solidFill>
                  <a:schemeClr val="tx1"/>
                </a:solidFill>
              </a:rPr>
              <a:t>현재 상태번호인 </a:t>
            </a:r>
            <a:r>
              <a:rPr lang="en-US" altLang="ko-KR" sz="2000" dirty="0" err="1">
                <a:solidFill>
                  <a:schemeClr val="tx1"/>
                </a:solidFill>
              </a:rPr>
              <a:t>changenum</a:t>
            </a:r>
            <a:r>
              <a:rPr lang="ko-KR" altLang="en-US" sz="2000" dirty="0">
                <a:solidFill>
                  <a:schemeClr val="tx1"/>
                </a:solidFill>
              </a:rPr>
              <a:t>이 이전 상태번호인 </a:t>
            </a:r>
            <a:r>
              <a:rPr lang="en-US" altLang="ko-KR" sz="2000" dirty="0" err="1">
                <a:solidFill>
                  <a:schemeClr val="tx1"/>
                </a:solidFill>
              </a:rPr>
              <a:t>old_changenum</a:t>
            </a:r>
            <a:r>
              <a:rPr lang="ko-KR" altLang="en-US" sz="2000" dirty="0">
                <a:solidFill>
                  <a:schemeClr val="tx1"/>
                </a:solidFill>
              </a:rPr>
              <a:t>과 다를 경우에 송신을 시작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solidFill>
                  <a:schemeClr val="tx1"/>
                </a:solidFill>
              </a:rPr>
              <a:t>프로그램 내에서 정한 구분자인 </a:t>
            </a:r>
            <a:r>
              <a:rPr lang="en-US" altLang="ko-KR" sz="2000" dirty="0">
                <a:solidFill>
                  <a:schemeClr val="tx1"/>
                </a:solidFill>
              </a:rPr>
              <a:t>‘[‘, ‘]’</a:t>
            </a:r>
            <a:r>
              <a:rPr lang="ko-KR" altLang="en-US" sz="2000" dirty="0">
                <a:solidFill>
                  <a:schemeClr val="tx1"/>
                </a:solidFill>
              </a:rPr>
              <a:t> 사이에 현재 상태인 </a:t>
            </a:r>
            <a:r>
              <a:rPr lang="en-US" altLang="ko-KR" sz="2000" dirty="0" err="1">
                <a:solidFill>
                  <a:schemeClr val="tx1"/>
                </a:solidFill>
              </a:rPr>
              <a:t>sernum</a:t>
            </a:r>
            <a:r>
              <a:rPr lang="ko-KR" altLang="en-US" sz="2000" dirty="0">
                <a:solidFill>
                  <a:schemeClr val="tx1"/>
                </a:solidFill>
              </a:rPr>
              <a:t>을 넣어 라즈베리 파이와 통신을 하는 </a:t>
            </a:r>
            <a:r>
              <a:rPr lang="en-US" altLang="ko-KR" sz="2000" dirty="0">
                <a:solidFill>
                  <a:schemeClr val="tx1"/>
                </a:solidFill>
              </a:rPr>
              <a:t>Serial Port</a:t>
            </a:r>
            <a:r>
              <a:rPr lang="ko-KR" altLang="en-US" sz="2000" dirty="0">
                <a:solidFill>
                  <a:schemeClr val="tx1"/>
                </a:solidFill>
              </a:rPr>
              <a:t>에 출력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174160-870D-9515-A204-DDE47D51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26" y="3755423"/>
            <a:ext cx="4397452" cy="25518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F08772-EEBE-5AED-B556-44238D0B5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126" y="350794"/>
            <a:ext cx="3869113" cy="30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2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B7FA33-8AD0-C50F-7FD3-379A6B4A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42" y="364026"/>
            <a:ext cx="41504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4-4. Raspberry Pi </a:t>
            </a:r>
            <a:r>
              <a:rPr lang="ko-KR" alt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내부 데이터 처리 과정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C0D28-49E9-08B5-3B6C-7E1447233B26}"/>
              </a:ext>
            </a:extLst>
          </p:cNvPr>
          <p:cNvSpPr/>
          <p:nvPr/>
        </p:nvSpPr>
        <p:spPr>
          <a:xfrm>
            <a:off x="470342" y="2602036"/>
            <a:ext cx="5022100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 err="1">
                <a:solidFill>
                  <a:schemeClr val="tx1"/>
                </a:solidFill>
              </a:rPr>
              <a:t>아두이노에서</a:t>
            </a:r>
            <a:r>
              <a:rPr lang="ko-KR" altLang="en-US" sz="2000" dirty="0">
                <a:solidFill>
                  <a:schemeClr val="tx1"/>
                </a:solidFill>
              </a:rPr>
              <a:t> 송신한 데이터를 읽기 위해 </a:t>
            </a:r>
            <a:r>
              <a:rPr lang="en-US" altLang="ko-KR" sz="2000" dirty="0">
                <a:solidFill>
                  <a:schemeClr val="tx1"/>
                </a:solidFill>
              </a:rPr>
              <a:t>Thread</a:t>
            </a:r>
            <a:r>
              <a:rPr lang="ko-KR" altLang="en-US" sz="2000" dirty="0">
                <a:solidFill>
                  <a:schemeClr val="tx1"/>
                </a:solidFill>
              </a:rPr>
              <a:t>를 생성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sz="2000" dirty="0">
                <a:solidFill>
                  <a:schemeClr val="tx1"/>
                </a:solidFill>
              </a:rPr>
              <a:t>Thread</a:t>
            </a:r>
            <a:r>
              <a:rPr lang="ko-KR" altLang="en-US" sz="2000" dirty="0">
                <a:solidFill>
                  <a:schemeClr val="tx1"/>
                </a:solidFill>
              </a:rPr>
              <a:t>는 </a:t>
            </a:r>
            <a:r>
              <a:rPr lang="en-US" altLang="ko-KR" sz="2000" dirty="0">
                <a:solidFill>
                  <a:schemeClr val="tx1"/>
                </a:solidFill>
              </a:rPr>
              <a:t>Serial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Port</a:t>
            </a:r>
            <a:r>
              <a:rPr lang="ko-KR" altLang="en-US" sz="2000" dirty="0">
                <a:solidFill>
                  <a:schemeClr val="tx1"/>
                </a:solidFill>
              </a:rPr>
              <a:t>에서 넘어오는 데이터를 읽고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이전에 정한 구분자를 통해 중요 데이터만 추출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000" dirty="0">
                <a:solidFill>
                  <a:schemeClr val="tx1"/>
                </a:solidFill>
              </a:rPr>
              <a:t>추출한 데이터를 메인 프로그램에서 받아들여 프로그램 제어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7DD7F8-5D3D-0982-B103-DB500E67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207" y="896216"/>
            <a:ext cx="4899402" cy="3073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4BF2B5-5EC2-6554-0841-5E4D3C2D3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207" y="104956"/>
            <a:ext cx="2611156" cy="7912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7CC30D-6801-CF2C-B8CE-F6C081DAF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207" y="3969762"/>
            <a:ext cx="40576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BBC02-7268-2A2C-AFD8-7CC599E7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5675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</a:t>
            </a:r>
            <a:r>
              <a:rPr lang="ko-KR" alt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재활 게임 프로그램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2896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6093" y="609600"/>
            <a:ext cx="5395738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5-1. </a:t>
            </a:r>
            <a:r>
              <a:rPr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사전 준비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84046" y="2194102"/>
            <a:ext cx="5395738" cy="39085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685800" indent="-457200" latinLnBrk="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</a:rPr>
              <a:t>프로그램을 실행하면 </a:t>
            </a:r>
            <a:r>
              <a:rPr lang="en-US" altLang="ko-KR" sz="2000" dirty="0">
                <a:solidFill>
                  <a:schemeClr val="tx1"/>
                </a:solidFill>
              </a:rPr>
              <a:t>Pro Mini</a:t>
            </a:r>
            <a:r>
              <a:rPr lang="ko-KR" altLang="en-US" sz="2000" dirty="0">
                <a:solidFill>
                  <a:schemeClr val="tx1"/>
                </a:solidFill>
              </a:rPr>
              <a:t>에서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암밴드와의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연결을 탐지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685800" indent="-457200" latinLnBrk="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</a:rPr>
              <a:t>연결이 완료되면 프로그램에서 데이터 수신이 가능해짐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685800" indent="-457200" latinLnBrk="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</a:rPr>
              <a:t>스크린을 터치하여 원하는 게임을 선택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685800" indent="-457200" latinLnBrk="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</a:rPr>
              <a:t>손동작을 통해 게임 플레이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685800" indent="-457200" latinLnBrk="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685800" indent="-457200" latinLnBrk="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4" name="KakaoTalk_20221230_224125425">
            <a:hlinkClick r:id="" action="ppaction://media"/>
            <a:extLst>
              <a:ext uri="{FF2B5EF4-FFF2-40B4-BE49-F238E27FC236}">
                <a16:creationId xmlns:a16="http://schemas.microsoft.com/office/drawing/2014/main" id="{54ED299A-8813-EB83-97B8-81657EFE78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8760" y="1377245"/>
            <a:ext cx="5395738" cy="45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9EA1CB-A220-7CB3-A2CA-8B62338E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097DBE-5A64-ACF9-BA5A-CED474466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구조도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하드웨어 설명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처리 과정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재활 게임 프로그램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27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AD0328-3BD2-D168-81EF-E2401280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12" y="609600"/>
            <a:ext cx="4703743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5-2. </a:t>
            </a:r>
            <a:r>
              <a:rPr lang="ko-KR" alt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가위바위보 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0CD5F0-3958-025A-2B60-6651E6871778}"/>
              </a:ext>
            </a:extLst>
          </p:cNvPr>
          <p:cNvSpPr/>
          <p:nvPr/>
        </p:nvSpPr>
        <p:spPr>
          <a:xfrm>
            <a:off x="375781" y="2194102"/>
            <a:ext cx="3913587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컴퓨터와 가위바위보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그림이 움직일 때 원하는 동작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가위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바위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보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en-US" sz="2000" dirty="0">
                <a:solidFill>
                  <a:schemeClr val="tx1"/>
                </a:solidFill>
              </a:rPr>
              <a:t>가능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동작이 멈췄을 땐 </a:t>
            </a:r>
            <a:r>
              <a:rPr lang="en-US" altLang="ko-KR" sz="2000" dirty="0">
                <a:solidFill>
                  <a:schemeClr val="tx1"/>
                </a:solidFill>
              </a:rPr>
              <a:t>Wave Out</a:t>
            </a: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가위 </a:t>
            </a:r>
            <a:r>
              <a:rPr lang="en-US" altLang="ko-KR" sz="2000" dirty="0">
                <a:solidFill>
                  <a:schemeClr val="tx1"/>
                </a:solidFill>
              </a:rPr>
              <a:t>= Wave In</a:t>
            </a: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바위 </a:t>
            </a:r>
            <a:r>
              <a:rPr lang="en-US" altLang="ko-KR" sz="2000" dirty="0">
                <a:solidFill>
                  <a:schemeClr val="tx1"/>
                </a:solidFill>
              </a:rPr>
              <a:t>= FIST</a:t>
            </a: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보 </a:t>
            </a:r>
            <a:r>
              <a:rPr lang="en-US" altLang="ko-KR" sz="2000" dirty="0">
                <a:solidFill>
                  <a:schemeClr val="tx1"/>
                </a:solidFill>
              </a:rPr>
              <a:t>= Finger Spread</a:t>
            </a: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게임 재개 </a:t>
            </a:r>
            <a:r>
              <a:rPr lang="en-US" altLang="ko-KR" sz="2000" dirty="0">
                <a:solidFill>
                  <a:schemeClr val="tx1"/>
                </a:solidFill>
              </a:rPr>
              <a:t>= Wave Out</a:t>
            </a: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나가기 </a:t>
            </a:r>
            <a:r>
              <a:rPr lang="en-US" altLang="ko-KR" sz="2000" dirty="0">
                <a:solidFill>
                  <a:schemeClr val="tx1"/>
                </a:solidFill>
              </a:rPr>
              <a:t>= Double Tap</a:t>
            </a:r>
          </a:p>
        </p:txBody>
      </p:sp>
      <p:pic>
        <p:nvPicPr>
          <p:cNvPr id="3" name="KakaoTalk_20221230_222618398">
            <a:hlinkClick r:id="" action="ppaction://media"/>
            <a:extLst>
              <a:ext uri="{FF2B5EF4-FFF2-40B4-BE49-F238E27FC236}">
                <a16:creationId xmlns:a16="http://schemas.microsoft.com/office/drawing/2014/main" id="{C09DE425-6090-6B9B-1A22-BDA9929AA5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413" r="-798" b="10088"/>
          <a:stretch/>
        </p:blipFill>
        <p:spPr>
          <a:xfrm>
            <a:off x="5907168" y="237543"/>
            <a:ext cx="5653437" cy="6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58B8BE-6EA9-2975-F48E-44AEEAAF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34" y="609600"/>
            <a:ext cx="4343258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5-3. 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공룡 점프</a:t>
            </a:r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D0C0BD-4184-C3D5-3D50-DC5BB8349B23}"/>
              </a:ext>
            </a:extLst>
          </p:cNvPr>
          <p:cNvSpPr/>
          <p:nvPr/>
        </p:nvSpPr>
        <p:spPr>
          <a:xfrm>
            <a:off x="400834" y="2194102"/>
            <a:ext cx="3888533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</a:rPr>
              <a:t>1</a:t>
            </a:r>
            <a:r>
              <a:rPr lang="ko-KR" altLang="en-US" sz="2000" dirty="0">
                <a:solidFill>
                  <a:schemeClr val="tx1"/>
                </a:solidFill>
              </a:rPr>
              <a:t>번 화면이 등장하면 화면을 터치하여 게임 시작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조작을 통해 살아남기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장애물에 닿으면 사망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나가기</a:t>
            </a:r>
            <a:r>
              <a:rPr lang="en-US" altLang="ko-KR" sz="2000" dirty="0">
                <a:solidFill>
                  <a:schemeClr val="tx1"/>
                </a:solidFill>
              </a:rPr>
              <a:t>= Double Tap </a:t>
            </a:r>
          </a:p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점프 </a:t>
            </a:r>
            <a:r>
              <a:rPr lang="en-US" altLang="ko-KR" sz="2000" dirty="0">
                <a:solidFill>
                  <a:schemeClr val="tx1"/>
                </a:solidFill>
              </a:rPr>
              <a:t>= Wave Out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숙이기 </a:t>
            </a:r>
            <a:r>
              <a:rPr lang="en-US" altLang="ko-KR" sz="2000" dirty="0">
                <a:solidFill>
                  <a:schemeClr val="tx1"/>
                </a:solidFill>
              </a:rPr>
              <a:t>= Wave In</a:t>
            </a:r>
          </a:p>
        </p:txBody>
      </p:sp>
      <p:pic>
        <p:nvPicPr>
          <p:cNvPr id="3" name="KakaoTalk_20221230_222724473">
            <a:hlinkClick r:id="" action="ppaction://media"/>
            <a:extLst>
              <a:ext uri="{FF2B5EF4-FFF2-40B4-BE49-F238E27FC236}">
                <a16:creationId xmlns:a16="http://schemas.microsoft.com/office/drawing/2014/main" id="{B16D960A-E31A-2C20-512D-42B6623A63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839" t="7338" r="16444"/>
          <a:stretch/>
        </p:blipFill>
        <p:spPr>
          <a:xfrm>
            <a:off x="5653438" y="360995"/>
            <a:ext cx="6088377" cy="61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0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849373E-84D0-4E32-B218-BEE4BF021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8" r="7664"/>
          <a:stretch/>
        </p:blipFill>
        <p:spPr>
          <a:xfrm>
            <a:off x="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1. </a:t>
            </a:r>
            <a:r>
              <a:rPr lang="ko-KR" altLang="en-US" dirty="0"/>
              <a:t>전체 구조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3200" dirty="0">
                <a:solidFill>
                  <a:schemeClr val="tx1"/>
                </a:solidFill>
              </a:rPr>
              <a:t>구성품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114300" indent="-342900" latinLnBrk="0">
              <a:lnSpc>
                <a:spcPct val="9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 err="1">
                <a:solidFill>
                  <a:schemeClr val="tx1"/>
                </a:solidFill>
              </a:rPr>
              <a:t>Myo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Armband</a:t>
            </a:r>
          </a:p>
          <a:p>
            <a:pPr marL="114300" indent="-342900" latinLnBrk="0">
              <a:lnSpc>
                <a:spcPct val="9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solidFill>
                  <a:schemeClr val="tx1"/>
                </a:solidFill>
              </a:rPr>
              <a:t>HM-10 </a:t>
            </a:r>
            <a:r>
              <a:rPr lang="ko-KR" altLang="en-US" dirty="0">
                <a:solidFill>
                  <a:schemeClr val="tx1"/>
                </a:solidFill>
              </a:rPr>
              <a:t>블루투스 </a:t>
            </a:r>
            <a:r>
              <a:rPr lang="en-US" altLang="ko-KR" dirty="0">
                <a:solidFill>
                  <a:schemeClr val="tx1"/>
                </a:solidFill>
              </a:rPr>
              <a:t>4.0 </a:t>
            </a:r>
            <a:r>
              <a:rPr lang="ko-KR" altLang="en-US" dirty="0">
                <a:solidFill>
                  <a:schemeClr val="tx1"/>
                </a:solidFill>
              </a:rPr>
              <a:t>모듈 </a:t>
            </a:r>
            <a:endParaRPr lang="en-US" altLang="ko-KR" dirty="0">
              <a:solidFill>
                <a:schemeClr val="tx1"/>
              </a:solidFill>
            </a:endParaRPr>
          </a:p>
          <a:p>
            <a:pPr marL="114300" indent="-342900" latinLnBrk="0">
              <a:lnSpc>
                <a:spcPct val="9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 err="1">
                <a:solidFill>
                  <a:schemeClr val="tx1"/>
                </a:solidFill>
              </a:rPr>
              <a:t>아두이노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Pro Mini</a:t>
            </a:r>
          </a:p>
          <a:p>
            <a:pPr marL="114300" indent="-342900" latinLnBrk="0">
              <a:lnSpc>
                <a:spcPct val="9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solidFill>
                  <a:schemeClr val="tx1"/>
                </a:solidFill>
              </a:rPr>
              <a:t>USB to TTL Serial </a:t>
            </a:r>
            <a:r>
              <a:rPr lang="ko-KR" altLang="en-US" dirty="0">
                <a:solidFill>
                  <a:schemeClr val="tx1"/>
                </a:solidFill>
              </a:rPr>
              <a:t>케이블</a:t>
            </a:r>
            <a:endParaRPr lang="en-US" altLang="ko-KR" dirty="0">
              <a:solidFill>
                <a:schemeClr val="tx1"/>
              </a:solidFill>
            </a:endParaRPr>
          </a:p>
          <a:p>
            <a:pPr marL="114300" indent="-342900" latinLnBrk="0">
              <a:lnSpc>
                <a:spcPct val="9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라즈베리 파이</a:t>
            </a:r>
            <a:endParaRPr lang="en-US" altLang="ko-KR" dirty="0">
              <a:solidFill>
                <a:schemeClr val="tx1"/>
              </a:solidFill>
            </a:endParaRPr>
          </a:p>
          <a:p>
            <a:pPr marL="114300" indent="-342900" latinLnBrk="0">
              <a:lnSpc>
                <a:spcPct val="9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라즈베리 파이 터치 스크린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190555F5-F1E1-405C-15DD-1BB4ED852064}"/>
              </a:ext>
            </a:extLst>
          </p:cNvPr>
          <p:cNvSpPr/>
          <p:nvPr/>
        </p:nvSpPr>
        <p:spPr>
          <a:xfrm>
            <a:off x="4313572" y="4754880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①</a:t>
            </a: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5912C4B8-660C-5769-16AC-79AE47FAA0F7}"/>
              </a:ext>
            </a:extLst>
          </p:cNvPr>
          <p:cNvSpPr/>
          <p:nvPr/>
        </p:nvSpPr>
        <p:spPr>
          <a:xfrm>
            <a:off x="1417320" y="3428999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②</a:t>
            </a: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5A862966-06DE-D4C7-B410-73E19F2E3DBF}"/>
              </a:ext>
            </a:extLst>
          </p:cNvPr>
          <p:cNvSpPr/>
          <p:nvPr/>
        </p:nvSpPr>
        <p:spPr>
          <a:xfrm>
            <a:off x="0" y="2926078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③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241B071-E296-9B2B-02BB-E80AFCD53605}"/>
              </a:ext>
            </a:extLst>
          </p:cNvPr>
          <p:cNvSpPr/>
          <p:nvPr/>
        </p:nvSpPr>
        <p:spPr>
          <a:xfrm>
            <a:off x="607204" y="4526280"/>
            <a:ext cx="457200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④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18A37A3-5171-8A52-81A9-AB4857F54D0E}"/>
              </a:ext>
            </a:extLst>
          </p:cNvPr>
          <p:cNvSpPr/>
          <p:nvPr/>
        </p:nvSpPr>
        <p:spPr>
          <a:xfrm>
            <a:off x="3810662" y="152400"/>
            <a:ext cx="1188058" cy="4572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⑤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242864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C9612F5-470C-416F-B338-0AD2045A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1" y="1252735"/>
            <a:ext cx="3124200" cy="2076450"/>
          </a:xfrm>
          <a:prstGeom prst="rect">
            <a:avLst/>
          </a:prstGeom>
        </p:spPr>
      </p:pic>
      <p:cxnSp>
        <p:nvCxnSpPr>
          <p:cNvPr id="1040" name="직선 화살표 연결선 1039">
            <a:extLst>
              <a:ext uri="{FF2B5EF4-FFF2-40B4-BE49-F238E27FC236}">
                <a16:creationId xmlns:a16="http://schemas.microsoft.com/office/drawing/2014/main" id="{A0EAFC83-8974-6593-7792-658D96B76A8C}"/>
              </a:ext>
            </a:extLst>
          </p:cNvPr>
          <p:cNvCxnSpPr/>
          <p:nvPr/>
        </p:nvCxnSpPr>
        <p:spPr>
          <a:xfrm>
            <a:off x="9194104" y="913507"/>
            <a:ext cx="0" cy="393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연결선: 꺾임 1031">
            <a:extLst>
              <a:ext uri="{FF2B5EF4-FFF2-40B4-BE49-F238E27FC236}">
                <a16:creationId xmlns:a16="http://schemas.microsoft.com/office/drawing/2014/main" id="{99A30172-3A64-707A-7BC5-F39291CF4232}"/>
              </a:ext>
            </a:extLst>
          </p:cNvPr>
          <p:cNvCxnSpPr>
            <a:cxnSpLocks/>
          </p:cNvCxnSpPr>
          <p:nvPr/>
        </p:nvCxnSpPr>
        <p:spPr>
          <a:xfrm flipV="1">
            <a:off x="8284036" y="1518137"/>
            <a:ext cx="2472788" cy="1795413"/>
          </a:xfrm>
          <a:prstGeom prst="bentConnector3">
            <a:avLst>
              <a:gd name="adj1" fmla="val 24855"/>
            </a:avLst>
          </a:prstGeom>
          <a:ln w="381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ED2CAFA1-324F-00D9-272E-08E2137F5C00}"/>
              </a:ext>
            </a:extLst>
          </p:cNvPr>
          <p:cNvCxnSpPr>
            <a:cxnSpLocks/>
          </p:cNvCxnSpPr>
          <p:nvPr/>
        </p:nvCxnSpPr>
        <p:spPr>
          <a:xfrm flipV="1">
            <a:off x="7879368" y="1491837"/>
            <a:ext cx="1947384" cy="1384221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F002E4FC-C2F6-8348-BA33-6D57AC26B8B7}"/>
              </a:ext>
            </a:extLst>
          </p:cNvPr>
          <p:cNvSpPr/>
          <p:nvPr/>
        </p:nvSpPr>
        <p:spPr>
          <a:xfrm flipV="1">
            <a:off x="8330472" y="1369268"/>
            <a:ext cx="1030953" cy="50264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201D8881-35E0-4315-00A7-FA516C7D0F0A}"/>
              </a:ext>
            </a:extLst>
          </p:cNvPr>
          <p:cNvSpPr/>
          <p:nvPr/>
        </p:nvSpPr>
        <p:spPr>
          <a:xfrm>
            <a:off x="4165472" y="4450080"/>
            <a:ext cx="1241108" cy="45719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871C9266-118A-68EF-9339-6640B64AFABF}"/>
              </a:ext>
            </a:extLst>
          </p:cNvPr>
          <p:cNvSpPr/>
          <p:nvPr/>
        </p:nvSpPr>
        <p:spPr>
          <a:xfrm>
            <a:off x="4165472" y="4915742"/>
            <a:ext cx="1241108" cy="45719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9D1A04CF-33A4-E545-9C17-D1331D3B479B}"/>
              </a:ext>
            </a:extLst>
          </p:cNvPr>
          <p:cNvSpPr/>
          <p:nvPr/>
        </p:nvSpPr>
        <p:spPr>
          <a:xfrm>
            <a:off x="4165472" y="5388375"/>
            <a:ext cx="1241108" cy="45719"/>
          </a:xfrm>
          <a:prstGeom prst="flowChartProces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0E0143C5-DF92-BC61-434A-41E123E7A44B}"/>
              </a:ext>
            </a:extLst>
          </p:cNvPr>
          <p:cNvSpPr/>
          <p:nvPr/>
        </p:nvSpPr>
        <p:spPr>
          <a:xfrm>
            <a:off x="4165472" y="5846900"/>
            <a:ext cx="1241108" cy="45719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CA84E4-BE67-0013-6198-2D241C87B1E5}"/>
              </a:ext>
            </a:extLst>
          </p:cNvPr>
          <p:cNvSpPr/>
          <p:nvPr/>
        </p:nvSpPr>
        <p:spPr>
          <a:xfrm>
            <a:off x="5406580" y="1150461"/>
            <a:ext cx="2923892" cy="494842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Arduino</a:t>
            </a:r>
            <a:r>
              <a:rPr lang="ko-KR" altLang="en-US" b="1" dirty="0"/>
              <a:t> </a:t>
            </a:r>
            <a:r>
              <a:rPr lang="en-US" altLang="ko-KR" b="1" dirty="0" err="1"/>
              <a:t>ProMini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1613FA-8FB6-B74C-2C76-0E3EFD6CF5C1}"/>
              </a:ext>
            </a:extLst>
          </p:cNvPr>
          <p:cNvSpPr/>
          <p:nvPr/>
        </p:nvSpPr>
        <p:spPr>
          <a:xfrm>
            <a:off x="1739264" y="4133088"/>
            <a:ext cx="2426208" cy="20299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HM-10</a:t>
            </a:r>
          </a:p>
          <a:p>
            <a:pPr algn="ctr"/>
            <a:r>
              <a:rPr lang="en-US" altLang="ko-KR" b="1" dirty="0"/>
              <a:t>Bluetooth 4.0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1B4990-B6B3-1A0F-B2E3-B322FC75C226}"/>
              </a:ext>
            </a:extLst>
          </p:cNvPr>
          <p:cNvSpPr/>
          <p:nvPr/>
        </p:nvSpPr>
        <p:spPr>
          <a:xfrm>
            <a:off x="731519" y="4133088"/>
            <a:ext cx="1007745" cy="4267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Antenna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F7C6A139-56B3-D3BF-8608-883EF17ADCEC}"/>
              </a:ext>
            </a:extLst>
          </p:cNvPr>
          <p:cNvGrpSpPr/>
          <p:nvPr/>
        </p:nvGrpSpPr>
        <p:grpSpPr>
          <a:xfrm>
            <a:off x="1403524" y="2706786"/>
            <a:ext cx="969827" cy="952430"/>
            <a:chOff x="1281228" y="2556744"/>
            <a:chExt cx="1018081" cy="1004935"/>
          </a:xfrm>
        </p:grpSpPr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12E40B86-515D-0AEE-7CCE-61983486FBE4}"/>
                </a:ext>
              </a:extLst>
            </p:cNvPr>
            <p:cNvSpPr/>
            <p:nvPr/>
          </p:nvSpPr>
          <p:spPr>
            <a:xfrm rot="11077353">
              <a:off x="1550554" y="2556744"/>
              <a:ext cx="692701" cy="620678"/>
            </a:xfrm>
            <a:prstGeom prst="blockArc">
              <a:avLst>
                <a:gd name="adj1" fmla="val 12913189"/>
                <a:gd name="adj2" fmla="val 20104646"/>
                <a:gd name="adj3" fmla="val 6314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C04D4028-9C25-1DD0-B218-1D1D60E7629C}"/>
                </a:ext>
              </a:extLst>
            </p:cNvPr>
            <p:cNvSpPr/>
            <p:nvPr/>
          </p:nvSpPr>
          <p:spPr>
            <a:xfrm rot="11077353">
              <a:off x="1451733" y="2789705"/>
              <a:ext cx="805158" cy="579133"/>
            </a:xfrm>
            <a:prstGeom prst="blockArc">
              <a:avLst>
                <a:gd name="adj1" fmla="val 11429626"/>
                <a:gd name="adj2" fmla="val 21219882"/>
                <a:gd name="adj3" fmla="val 7400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6B4CD4B5-1E4E-F93B-50B8-8611F8A7CFA4}"/>
                </a:ext>
              </a:extLst>
            </p:cNvPr>
            <p:cNvSpPr/>
            <p:nvPr/>
          </p:nvSpPr>
          <p:spPr>
            <a:xfrm rot="11077353">
              <a:off x="1281228" y="2982546"/>
              <a:ext cx="1018081" cy="579133"/>
            </a:xfrm>
            <a:prstGeom prst="blockArc">
              <a:avLst>
                <a:gd name="adj1" fmla="val 11289928"/>
                <a:gd name="adj2" fmla="val 21376834"/>
                <a:gd name="adj3" fmla="val 741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92E58A-C851-7632-E941-019FDD401A5B}"/>
              </a:ext>
            </a:extLst>
          </p:cNvPr>
          <p:cNvSpPr/>
          <p:nvPr/>
        </p:nvSpPr>
        <p:spPr>
          <a:xfrm>
            <a:off x="3547872" y="4270088"/>
            <a:ext cx="617600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VCC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43611F-14E3-B5AA-018B-2A803B233A5A}"/>
              </a:ext>
            </a:extLst>
          </p:cNvPr>
          <p:cNvSpPr/>
          <p:nvPr/>
        </p:nvSpPr>
        <p:spPr>
          <a:xfrm>
            <a:off x="3450336" y="4754567"/>
            <a:ext cx="715136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GND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9A2873-9F96-48F9-E8CE-1EB2429B68FB}"/>
              </a:ext>
            </a:extLst>
          </p:cNvPr>
          <p:cNvSpPr/>
          <p:nvPr/>
        </p:nvSpPr>
        <p:spPr>
          <a:xfrm>
            <a:off x="3554985" y="5213438"/>
            <a:ext cx="617600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RX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DBFD33-95FE-2879-1CBA-8C8FFFE1921B}"/>
              </a:ext>
            </a:extLst>
          </p:cNvPr>
          <p:cNvSpPr/>
          <p:nvPr/>
        </p:nvSpPr>
        <p:spPr>
          <a:xfrm>
            <a:off x="3547872" y="5690774"/>
            <a:ext cx="617600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TX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83B3B3-3A18-C2F3-71FD-31F2717DD24A}"/>
              </a:ext>
            </a:extLst>
          </p:cNvPr>
          <p:cNvSpPr/>
          <p:nvPr/>
        </p:nvSpPr>
        <p:spPr>
          <a:xfrm>
            <a:off x="5409500" y="4282228"/>
            <a:ext cx="686499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3.3V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29A3B8-8A54-FE83-1052-A17D487C05F2}"/>
              </a:ext>
            </a:extLst>
          </p:cNvPr>
          <p:cNvSpPr/>
          <p:nvPr/>
        </p:nvSpPr>
        <p:spPr>
          <a:xfrm>
            <a:off x="5409500" y="4751307"/>
            <a:ext cx="686499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GND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26C343-431D-ECEF-DCB3-F0EC0D6E551B}"/>
              </a:ext>
            </a:extLst>
          </p:cNvPr>
          <p:cNvSpPr/>
          <p:nvPr/>
        </p:nvSpPr>
        <p:spPr>
          <a:xfrm>
            <a:off x="5406581" y="5213438"/>
            <a:ext cx="445580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03D027-7DF7-8692-9888-F7284488540B}"/>
              </a:ext>
            </a:extLst>
          </p:cNvPr>
          <p:cNvSpPr/>
          <p:nvPr/>
        </p:nvSpPr>
        <p:spPr>
          <a:xfrm>
            <a:off x="5409500" y="5665387"/>
            <a:ext cx="442661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822785-7A94-506E-7C7A-E3E513708D27}"/>
              </a:ext>
            </a:extLst>
          </p:cNvPr>
          <p:cNvSpPr/>
          <p:nvPr/>
        </p:nvSpPr>
        <p:spPr>
          <a:xfrm>
            <a:off x="7712872" y="1258191"/>
            <a:ext cx="617600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VCC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6DAA8B-91B6-4116-5BA8-BD4BF4FC73A8}"/>
              </a:ext>
            </a:extLst>
          </p:cNvPr>
          <p:cNvSpPr/>
          <p:nvPr/>
        </p:nvSpPr>
        <p:spPr>
          <a:xfrm>
            <a:off x="7719985" y="2201541"/>
            <a:ext cx="617600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RX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F5B0386-2848-1A6D-1D41-6DD3F227C00A}"/>
              </a:ext>
            </a:extLst>
          </p:cNvPr>
          <p:cNvSpPr/>
          <p:nvPr/>
        </p:nvSpPr>
        <p:spPr>
          <a:xfrm>
            <a:off x="7712872" y="2678877"/>
            <a:ext cx="617600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TX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27A01E-8036-0039-C268-4535736795B0}"/>
              </a:ext>
            </a:extLst>
          </p:cNvPr>
          <p:cNvSpPr/>
          <p:nvPr/>
        </p:nvSpPr>
        <p:spPr>
          <a:xfrm>
            <a:off x="7620000" y="1736189"/>
            <a:ext cx="710472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GND</a:t>
            </a:r>
            <a:endParaRPr lang="ko-KR" altLang="en-US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DDC98BF-EDB5-A246-3BA1-325239031AB0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330472" y="1419532"/>
            <a:ext cx="1016727" cy="498170"/>
          </a:xfrm>
          <a:prstGeom prst="bentConnector3">
            <a:avLst>
              <a:gd name="adj1" fmla="val 44004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E2433FA-33E0-703F-3505-794A27D4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73" y="216026"/>
            <a:ext cx="3881881" cy="1104742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구조도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0FE635E-90C6-DF04-1524-CA4AE9C898A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8337585" y="1455261"/>
            <a:ext cx="1023840" cy="927793"/>
          </a:xfrm>
          <a:prstGeom prst="bentConnector3">
            <a:avLst>
              <a:gd name="adj1" fmla="val 46428"/>
            </a:avLst>
          </a:prstGeom>
          <a:ln w="38100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1" name="순서도: 처리 1040">
            <a:extLst>
              <a:ext uri="{FF2B5EF4-FFF2-40B4-BE49-F238E27FC236}">
                <a16:creationId xmlns:a16="http://schemas.microsoft.com/office/drawing/2014/main" id="{FAAE2F70-2D7A-5450-7C02-3C6198A3B133}"/>
              </a:ext>
            </a:extLst>
          </p:cNvPr>
          <p:cNvSpPr/>
          <p:nvPr/>
        </p:nvSpPr>
        <p:spPr>
          <a:xfrm>
            <a:off x="9058655" y="1307349"/>
            <a:ext cx="349205" cy="313867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59F78E0-26A0-A4D2-5903-51DB99CE232C}"/>
              </a:ext>
            </a:extLst>
          </p:cNvPr>
          <p:cNvSpPr/>
          <p:nvPr/>
        </p:nvSpPr>
        <p:spPr>
          <a:xfrm>
            <a:off x="7666436" y="3144229"/>
            <a:ext cx="617600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DTR</a:t>
            </a:r>
            <a:endParaRPr lang="ko-KR" altLang="en-US" dirty="0"/>
          </a:p>
        </p:txBody>
      </p:sp>
      <p:sp>
        <p:nvSpPr>
          <p:cNvPr id="1038" name="순서도: 처리 1037">
            <a:extLst>
              <a:ext uri="{FF2B5EF4-FFF2-40B4-BE49-F238E27FC236}">
                <a16:creationId xmlns:a16="http://schemas.microsoft.com/office/drawing/2014/main" id="{67988260-A7B0-FA13-5C14-FFC0150799F1}"/>
              </a:ext>
            </a:extLst>
          </p:cNvPr>
          <p:cNvSpPr/>
          <p:nvPr/>
        </p:nvSpPr>
        <p:spPr>
          <a:xfrm>
            <a:off x="8718115" y="216026"/>
            <a:ext cx="1741118" cy="710502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to TTL Serial Cable 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2720D-7480-3DF0-1E8E-8EE2F83BBB36}"/>
              </a:ext>
            </a:extLst>
          </p:cNvPr>
          <p:cNvSpPr/>
          <p:nvPr/>
        </p:nvSpPr>
        <p:spPr>
          <a:xfrm>
            <a:off x="9354312" y="1150460"/>
            <a:ext cx="2426208" cy="1891441"/>
          </a:xfrm>
          <a:prstGeom prst="rect">
            <a:avLst/>
          </a:prstGeom>
          <a:solidFill>
            <a:srgbClr val="F424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Raspberry Pi</a:t>
            </a:r>
            <a:endParaRPr lang="ko-KR" altLang="en-US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8E2D7F-2379-ABEB-B379-8E675D6DE4F9}"/>
              </a:ext>
            </a:extLst>
          </p:cNvPr>
          <p:cNvSpPr/>
          <p:nvPr/>
        </p:nvSpPr>
        <p:spPr>
          <a:xfrm>
            <a:off x="9388701" y="1262757"/>
            <a:ext cx="697420" cy="36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Port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04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CA84E4-BE67-0013-6198-2D241C87B1E5}"/>
              </a:ext>
            </a:extLst>
          </p:cNvPr>
          <p:cNvSpPr/>
          <p:nvPr/>
        </p:nvSpPr>
        <p:spPr>
          <a:xfrm>
            <a:off x="5262203" y="3348631"/>
            <a:ext cx="2426208" cy="165963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Arduino</a:t>
            </a:r>
            <a:r>
              <a:rPr lang="ko-KR" altLang="en-US" b="1" dirty="0"/>
              <a:t> </a:t>
            </a:r>
            <a:r>
              <a:rPr lang="en-US" altLang="ko-KR" b="1" dirty="0" err="1"/>
              <a:t>ProMini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1613FA-8FB6-B74C-2C76-0E3EFD6CF5C1}"/>
              </a:ext>
            </a:extLst>
          </p:cNvPr>
          <p:cNvSpPr/>
          <p:nvPr/>
        </p:nvSpPr>
        <p:spPr>
          <a:xfrm>
            <a:off x="5262203" y="1688995"/>
            <a:ext cx="2426208" cy="16596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HM-10</a:t>
            </a:r>
          </a:p>
          <a:p>
            <a:pPr algn="ctr"/>
            <a:r>
              <a:rPr lang="en-US" altLang="ko-KR" b="1" dirty="0"/>
              <a:t>Bluetooth 4.0</a:t>
            </a:r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2433FA-33E0-703F-3505-794A27D4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73" y="216026"/>
            <a:ext cx="3881881" cy="1104742"/>
          </a:xfrm>
        </p:spPr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구조도 구분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A2720D-7480-3DF0-1E8E-8EE2F83BBB36}"/>
              </a:ext>
            </a:extLst>
          </p:cNvPr>
          <p:cNvSpPr/>
          <p:nvPr/>
        </p:nvSpPr>
        <p:spPr>
          <a:xfrm>
            <a:off x="8728510" y="3348631"/>
            <a:ext cx="2426208" cy="1659636"/>
          </a:xfrm>
          <a:prstGeom prst="rect">
            <a:avLst/>
          </a:prstGeom>
          <a:solidFill>
            <a:srgbClr val="F424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Raspberry Pi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9C4EF-EFB8-1F34-36A4-C1211A636210}"/>
              </a:ext>
            </a:extLst>
          </p:cNvPr>
          <p:cNvSpPr txBox="1"/>
          <p:nvPr/>
        </p:nvSpPr>
        <p:spPr>
          <a:xfrm>
            <a:off x="1244108" y="5406191"/>
            <a:ext cx="214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근전도센서 부</a:t>
            </a:r>
            <a:endParaRPr lang="en-US" altLang="ko-KR" sz="2400" dirty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센서 부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21E24-7FF3-C759-CA57-63CC6D16FE0E}"/>
              </a:ext>
            </a:extLst>
          </p:cNvPr>
          <p:cNvSpPr txBox="1"/>
          <p:nvPr/>
        </p:nvSpPr>
        <p:spPr>
          <a:xfrm>
            <a:off x="5405142" y="54061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인터페이스 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4FBFB-1FE4-DA6A-92E9-6A118765AA7D}"/>
              </a:ext>
            </a:extLst>
          </p:cNvPr>
          <p:cNvSpPr txBox="1"/>
          <p:nvPr/>
        </p:nvSpPr>
        <p:spPr>
          <a:xfrm>
            <a:off x="8509171" y="524237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소프트웨어 구현 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0CA1EA-BE19-86DF-48DA-EF7E616A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58" y="1684392"/>
            <a:ext cx="3661030" cy="299207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685AA-8DC5-8176-D24C-B7D6413518AC}"/>
              </a:ext>
            </a:extLst>
          </p:cNvPr>
          <p:cNvSpPr/>
          <p:nvPr/>
        </p:nvSpPr>
        <p:spPr>
          <a:xfrm>
            <a:off x="8728510" y="1684392"/>
            <a:ext cx="2426208" cy="165963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Touch Screen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8155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FF408A-C086-3E2D-8455-4E0055E52CF0}"/>
              </a:ext>
            </a:extLst>
          </p:cNvPr>
          <p:cNvGrpSpPr/>
          <p:nvPr/>
        </p:nvGrpSpPr>
        <p:grpSpPr>
          <a:xfrm>
            <a:off x="181549" y="111414"/>
            <a:ext cx="11846746" cy="6308908"/>
            <a:chOff x="181549" y="111414"/>
            <a:chExt cx="11846746" cy="63089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93268D-989F-60DE-2974-130E9B25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5876" y="680630"/>
              <a:ext cx="1376508" cy="112498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67293C7-9E70-1E1C-5492-6BB1D2C17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3497" y="292461"/>
              <a:ext cx="1896461" cy="190132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FE7D50-310C-3DAD-7262-B9BBD660B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8574" y="111414"/>
              <a:ext cx="1665750" cy="214167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7662E1-C952-F211-391F-E01787D9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12014" y="3641033"/>
              <a:ext cx="1986605" cy="16867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FAE2FD1-1CE2-F246-A5C7-214AF9595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9445" y="3590291"/>
              <a:ext cx="2681442" cy="173748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8A4004-89EB-6A63-46A7-3FDD842E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696" y="1570222"/>
              <a:ext cx="2086830" cy="4389978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2B6BEA96-0FEF-B021-68A4-C60F6EC3EA21}"/>
                </a:ext>
              </a:extLst>
            </p:cNvPr>
            <p:cNvSpPr/>
            <p:nvPr/>
          </p:nvSpPr>
          <p:spPr>
            <a:xfrm rot="19382332">
              <a:off x="2347859" y="1835241"/>
              <a:ext cx="807248" cy="363929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637D40-A62B-E7B4-FD77-F62E936ED1E8}"/>
                </a:ext>
              </a:extLst>
            </p:cNvPr>
            <p:cNvSpPr txBox="1"/>
            <p:nvPr/>
          </p:nvSpPr>
          <p:spPr>
            <a:xfrm>
              <a:off x="181549" y="523970"/>
              <a:ext cx="2569934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/>
                <a:t>①</a:t>
              </a:r>
              <a:r>
                <a:rPr lang="ko-KR" altLang="en-US" sz="1000" b="1" dirty="0"/>
                <a:t> </a:t>
              </a:r>
              <a:r>
                <a:rPr lang="ko-KR" altLang="en-US" sz="2000" b="1" dirty="0"/>
                <a:t>환자</a:t>
              </a:r>
              <a:r>
                <a:rPr lang="ko-KR" altLang="en-US" sz="2800" dirty="0"/>
                <a:t> </a:t>
              </a:r>
              <a:endParaRPr lang="en-US" altLang="ko-KR" dirty="0"/>
            </a:p>
            <a:p>
              <a:pPr algn="ctr"/>
              <a:r>
                <a:rPr lang="ko-KR" altLang="en-US" sz="1600" dirty="0"/>
                <a:t>사용자가 손을 오므리기</a:t>
              </a:r>
              <a:r>
                <a:rPr lang="en-US" altLang="ko-KR" sz="1600" dirty="0"/>
                <a:t>,</a:t>
              </a:r>
            </a:p>
            <a:p>
              <a:pPr algn="ctr"/>
              <a:r>
                <a:rPr lang="ko-KR" altLang="en-US" sz="1600" dirty="0"/>
                <a:t>펴기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꺾기 등의 동작 진행</a:t>
              </a:r>
              <a:endParaRPr lang="en-US" altLang="ko-KR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835C4C-3CE1-19EA-5480-6CA923D111DC}"/>
                </a:ext>
              </a:extLst>
            </p:cNvPr>
            <p:cNvSpPr txBox="1"/>
            <p:nvPr/>
          </p:nvSpPr>
          <p:spPr>
            <a:xfrm>
              <a:off x="3050853" y="1629119"/>
              <a:ext cx="23807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/>
                <a:t>②</a:t>
              </a:r>
              <a:r>
                <a:rPr lang="ko-KR" altLang="en-US" sz="2000" b="1" dirty="0"/>
                <a:t> </a:t>
              </a:r>
              <a:r>
                <a:rPr lang="en-US" altLang="ko-KR" sz="2000" b="1" dirty="0"/>
                <a:t>MYO</a:t>
              </a:r>
              <a:r>
                <a:rPr lang="ko-KR" altLang="en-US" sz="2000" b="1" dirty="0"/>
                <a:t>밴드</a:t>
              </a:r>
              <a:r>
                <a:rPr lang="ko-KR" altLang="en-US" sz="2800" dirty="0"/>
                <a:t> </a:t>
              </a:r>
              <a:endParaRPr lang="en-US" altLang="ko-KR" dirty="0"/>
            </a:p>
            <a:p>
              <a:pPr algn="ctr"/>
              <a:r>
                <a:rPr lang="en-US" altLang="ko-KR" sz="1600" dirty="0"/>
                <a:t>MYO</a:t>
              </a:r>
              <a:r>
                <a:rPr lang="ko-KR" altLang="en-US" sz="1600" dirty="0"/>
                <a:t>밴드에서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모션을 인식하고 신호를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블루투스 모듈로 전송</a:t>
              </a:r>
              <a:endParaRPr lang="en-US" altLang="ko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5AF209-CB07-A89A-24EB-098A49F6069E}"/>
                </a:ext>
              </a:extLst>
            </p:cNvPr>
            <p:cNvSpPr txBox="1"/>
            <p:nvPr/>
          </p:nvSpPr>
          <p:spPr>
            <a:xfrm>
              <a:off x="5920336" y="1695785"/>
              <a:ext cx="2262158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/>
                <a:t>③</a:t>
              </a:r>
              <a:r>
                <a:rPr lang="ko-KR" altLang="en-US" sz="2000" b="1" dirty="0"/>
                <a:t> 블루투스 모듈</a:t>
              </a:r>
              <a:endParaRPr lang="en-US" altLang="ko-KR" sz="2000" b="1" dirty="0"/>
            </a:p>
            <a:p>
              <a:pPr algn="ctr"/>
              <a:r>
                <a:rPr lang="en-US" altLang="ko-KR" sz="1600" dirty="0"/>
                <a:t>MYO</a:t>
              </a:r>
              <a:r>
                <a:rPr lang="ko-KR" altLang="en-US" sz="1600" dirty="0"/>
                <a:t>밴드의 신호를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아두이노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MCU</a:t>
              </a:r>
              <a:r>
                <a:rPr lang="ko-KR" altLang="en-US" sz="1600" dirty="0"/>
                <a:t>로 전송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185430-B1AA-F352-227B-CD9B4D3E49E6}"/>
                </a:ext>
              </a:extLst>
            </p:cNvPr>
            <p:cNvSpPr txBox="1"/>
            <p:nvPr/>
          </p:nvSpPr>
          <p:spPr>
            <a:xfrm>
              <a:off x="8272139" y="1633404"/>
              <a:ext cx="375615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/>
                <a:t>④</a:t>
              </a:r>
              <a:r>
                <a:rPr lang="ko-KR" altLang="en-US" sz="2000" b="1" dirty="0"/>
                <a:t> </a:t>
              </a:r>
              <a:r>
                <a:rPr lang="ko-KR" altLang="en-US" sz="2000" b="1" dirty="0" err="1"/>
                <a:t>아두이노</a:t>
              </a:r>
              <a:r>
                <a:rPr lang="ko-KR" altLang="en-US" sz="2000" b="1" dirty="0"/>
                <a:t> </a:t>
              </a:r>
              <a:r>
                <a:rPr lang="en-US" altLang="ko-KR" sz="2000" b="1" dirty="0" err="1"/>
                <a:t>ProMini</a:t>
              </a:r>
              <a:endParaRPr lang="en-US" altLang="ko-KR" sz="2000" b="1" dirty="0"/>
            </a:p>
            <a:p>
              <a:pPr algn="ctr"/>
              <a:r>
                <a:rPr lang="ko-KR" altLang="en-US" sz="1600" dirty="0"/>
                <a:t>펌웨어에서 </a:t>
              </a:r>
              <a:r>
                <a:rPr lang="en-US" altLang="ko-KR" sz="1600" dirty="0"/>
                <a:t>MYO</a:t>
              </a:r>
              <a:r>
                <a:rPr lang="ko-KR" altLang="en-US" sz="1600" dirty="0"/>
                <a:t>밴드의 신호를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구분하여 </a:t>
              </a:r>
              <a:r>
                <a:rPr lang="ko-KR" altLang="en-US" sz="1600" dirty="0" err="1"/>
                <a:t>라즈베리파이로</a:t>
              </a:r>
              <a:r>
                <a:rPr lang="ko-KR" altLang="en-US" sz="1600" dirty="0"/>
                <a:t> 보낼 수 있는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신호로 변경 후 전송</a:t>
              </a:r>
              <a:endParaRPr lang="en-US" altLang="ko-KR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35EB0E-78E6-853E-F82B-C030FB0CE64C}"/>
                </a:ext>
              </a:extLst>
            </p:cNvPr>
            <p:cNvSpPr txBox="1"/>
            <p:nvPr/>
          </p:nvSpPr>
          <p:spPr>
            <a:xfrm>
              <a:off x="6788344" y="5158438"/>
              <a:ext cx="3430747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/>
                <a:t>⑤</a:t>
              </a:r>
              <a:r>
                <a:rPr lang="ko-KR" altLang="en-US" sz="2000" b="1" dirty="0"/>
                <a:t> </a:t>
              </a:r>
              <a:r>
                <a:rPr lang="ko-KR" altLang="en-US" sz="2000" b="1" dirty="0" err="1"/>
                <a:t>라즈베리파이</a:t>
              </a:r>
              <a:endParaRPr lang="en-US" altLang="ko-KR" sz="2000" b="1" dirty="0"/>
            </a:p>
            <a:p>
              <a:pPr algn="ctr"/>
              <a:r>
                <a:rPr lang="ko-KR" altLang="en-US" sz="1600" dirty="0"/>
                <a:t>게임 프로그램 실행 및 </a:t>
              </a:r>
              <a:r>
                <a:rPr lang="ko-KR" altLang="en-US" sz="1600" dirty="0" err="1"/>
                <a:t>아두이노의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신호를 수신하여 프로그램 제어</a:t>
              </a:r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2FE25540-6129-B406-348C-EBA0AAE56C7E}"/>
                </a:ext>
              </a:extLst>
            </p:cNvPr>
            <p:cNvSpPr/>
            <p:nvPr/>
          </p:nvSpPr>
          <p:spPr>
            <a:xfrm>
              <a:off x="5303641" y="1061158"/>
              <a:ext cx="807248" cy="363929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0978D167-55A2-7B51-1AF4-776EDCED2F52}"/>
                </a:ext>
              </a:extLst>
            </p:cNvPr>
            <p:cNvSpPr/>
            <p:nvPr/>
          </p:nvSpPr>
          <p:spPr>
            <a:xfrm>
              <a:off x="8289824" y="1061157"/>
              <a:ext cx="807248" cy="363929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CC077E56-355A-F3B8-F113-3E7B24227DA0}"/>
                </a:ext>
              </a:extLst>
            </p:cNvPr>
            <p:cNvSpPr/>
            <p:nvPr/>
          </p:nvSpPr>
          <p:spPr>
            <a:xfrm rot="7366476">
              <a:off x="9309695" y="3171261"/>
              <a:ext cx="577844" cy="363929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5538C3D4-1CD7-3D35-9280-16DE76478FB6}"/>
                </a:ext>
              </a:extLst>
            </p:cNvPr>
            <p:cNvSpPr/>
            <p:nvPr/>
          </p:nvSpPr>
          <p:spPr>
            <a:xfrm rot="10800000">
              <a:off x="6457827" y="4274967"/>
              <a:ext cx="807248" cy="363929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5E9FF8-726D-FB59-BAA7-BCB9043BAB8F}"/>
                </a:ext>
              </a:extLst>
            </p:cNvPr>
            <p:cNvSpPr txBox="1"/>
            <p:nvPr/>
          </p:nvSpPr>
          <p:spPr>
            <a:xfrm>
              <a:off x="3377159" y="5175370"/>
              <a:ext cx="2791149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/>
                <a:t>⑥</a:t>
              </a:r>
              <a:r>
                <a:rPr lang="ko-KR" altLang="en-US" sz="2000" b="1" dirty="0"/>
                <a:t> 터치 디스플레이</a:t>
              </a:r>
              <a:endParaRPr lang="en-US" altLang="ko-KR" sz="2000" b="1" dirty="0"/>
            </a:p>
            <a:p>
              <a:pPr algn="ctr"/>
              <a:r>
                <a:rPr lang="ko-KR" altLang="en-US" sz="1600" dirty="0"/>
                <a:t>사용자는 디스플레이를 통해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게임 및 훈련 진행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410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BBC02-7268-2A2C-AFD8-7CC599E7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5675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3. </a:t>
            </a:r>
            <a:r>
              <a:rPr lang="ko-KR" altLang="en-US" sz="6000" dirty="0"/>
              <a:t>하드웨어 설명</a:t>
            </a:r>
          </a:p>
        </p:txBody>
      </p:sp>
    </p:spTree>
    <p:extLst>
      <p:ext uri="{BB962C8B-B14F-4D97-AF65-F5344CB8AC3E}">
        <p14:creationId xmlns:p14="http://schemas.microsoft.com/office/powerpoint/2010/main" val="393224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B3D41C-8BC3-6442-DDD9-43A20F30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609600"/>
            <a:ext cx="5310116" cy="1322887"/>
          </a:xfrm>
        </p:spPr>
        <p:txBody>
          <a:bodyPr>
            <a:normAutofit/>
          </a:bodyPr>
          <a:lstStyle/>
          <a:p>
            <a:r>
              <a:rPr lang="en-US" altLang="ko-KR" dirty="0"/>
              <a:t>3-1. </a:t>
            </a:r>
            <a:r>
              <a:rPr lang="en-US" altLang="ko-KR" dirty="0" err="1"/>
              <a:t>Myo</a:t>
            </a:r>
            <a:r>
              <a:rPr lang="ko-KR" altLang="en-US" dirty="0"/>
              <a:t> </a:t>
            </a:r>
            <a:r>
              <a:rPr lang="en-US" altLang="ko-KR" dirty="0" err="1"/>
              <a:t>ArmBand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480CE2-5A70-5299-2B99-8638E1086352}"/>
              </a:ext>
            </a:extLst>
          </p:cNvPr>
          <p:cNvSpPr/>
          <p:nvPr/>
        </p:nvSpPr>
        <p:spPr>
          <a:xfrm>
            <a:off x="5867401" y="2194102"/>
            <a:ext cx="5593078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사용자의 근육 움직임을 파악하여 기기를 제어하는 웨어러블 기기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실제 움직임 동작은 </a:t>
            </a:r>
            <a:r>
              <a:rPr lang="en-US" altLang="ko-KR" sz="2000" dirty="0">
                <a:solidFill>
                  <a:schemeClr val="tx1"/>
                </a:solidFill>
              </a:rPr>
              <a:t>5</a:t>
            </a:r>
            <a:r>
              <a:rPr lang="ko-KR" altLang="en-US" sz="2000" dirty="0">
                <a:solidFill>
                  <a:schemeClr val="tx1"/>
                </a:solidFill>
              </a:rPr>
              <a:t>가지로 </a:t>
            </a:r>
            <a:r>
              <a:rPr lang="en-US" altLang="ko-KR" sz="2000" dirty="0">
                <a:solidFill>
                  <a:schemeClr val="tx1"/>
                </a:solidFill>
              </a:rPr>
              <a:t>Double Tap, Fist, Wave In, Wave Out, Finger Spread</a:t>
            </a:r>
            <a:r>
              <a:rPr lang="ko-KR" altLang="en-US" sz="2000" dirty="0">
                <a:solidFill>
                  <a:schemeClr val="tx1"/>
                </a:solidFill>
              </a:rPr>
              <a:t>가 있으며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그 외 동작은 </a:t>
            </a:r>
            <a:r>
              <a:rPr lang="en-US" altLang="ko-KR" sz="2000" dirty="0">
                <a:solidFill>
                  <a:schemeClr val="tx1"/>
                </a:solidFill>
              </a:rPr>
              <a:t>Default, </a:t>
            </a:r>
            <a:r>
              <a:rPr lang="ko-KR" altLang="en-US" sz="2000" dirty="0">
                <a:solidFill>
                  <a:schemeClr val="tx1"/>
                </a:solidFill>
              </a:rPr>
              <a:t>움직임이 멈췄을 땐 </a:t>
            </a:r>
            <a:r>
              <a:rPr lang="en-US" altLang="ko-KR" sz="2000" dirty="0">
                <a:solidFill>
                  <a:schemeClr val="tx1"/>
                </a:solidFill>
              </a:rPr>
              <a:t>Resting</a:t>
            </a:r>
            <a:r>
              <a:rPr lang="ko-KR" altLang="en-US" sz="2000" dirty="0">
                <a:solidFill>
                  <a:schemeClr val="tx1"/>
                </a:solidFill>
              </a:rPr>
              <a:t>을 출력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팔에 착용한 상태로 프로그램을 시작하면 블루투스 탐지가 가능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AA2880-5569-48F8-AE6B-B1FD76E69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68" y="1566862"/>
            <a:ext cx="37147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B3D41C-8BC3-6442-DDD9-43A20F30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99" y="609600"/>
            <a:ext cx="5593077" cy="1322887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3-2. HM-10 </a:t>
            </a:r>
            <a:r>
              <a:rPr lang="ko-KR" altLang="en-US" sz="3600" dirty="0"/>
              <a:t>블루투스 </a:t>
            </a:r>
            <a:r>
              <a:rPr lang="en-US" altLang="ko-KR" sz="3600" dirty="0"/>
              <a:t>4.0 </a:t>
            </a:r>
            <a:r>
              <a:rPr lang="ko-KR" altLang="en-US" sz="3600" dirty="0"/>
              <a:t>모듈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342FA7-0746-DE7E-939E-50086D987CB3}"/>
              </a:ext>
            </a:extLst>
          </p:cNvPr>
          <p:cNvSpPr/>
          <p:nvPr/>
        </p:nvSpPr>
        <p:spPr>
          <a:xfrm>
            <a:off x="5867401" y="2194102"/>
            <a:ext cx="5593078" cy="3908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</a:rPr>
              <a:t>MCU(Pro Mini)</a:t>
            </a:r>
            <a:r>
              <a:rPr lang="ko-KR" altLang="en-US" sz="2000" dirty="0">
                <a:solidFill>
                  <a:schemeClr val="tx1"/>
                </a:solidFill>
              </a:rPr>
              <a:t>와 연결하여 사용하는 블루투스 모듈로 암밴드의 블루투스 신호를 찾아내 데이터를 수신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수신한 데이터는 시리얼 통신으로 </a:t>
            </a:r>
            <a:r>
              <a:rPr lang="en-US" altLang="ko-KR" sz="2000" dirty="0">
                <a:solidFill>
                  <a:schemeClr val="tx1"/>
                </a:solidFill>
              </a:rPr>
              <a:t>Pro Mini</a:t>
            </a:r>
            <a:r>
              <a:rPr lang="ko-KR" altLang="en-US" sz="2000" dirty="0">
                <a:solidFill>
                  <a:schemeClr val="tx1"/>
                </a:solidFill>
              </a:rPr>
              <a:t>에 송신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필요전력 </a:t>
            </a:r>
            <a:r>
              <a:rPr lang="en-US" altLang="ko-KR" sz="2000" dirty="0">
                <a:solidFill>
                  <a:schemeClr val="tx1"/>
                </a:solidFill>
              </a:rPr>
              <a:t>: 3.3V</a:t>
            </a: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</a:rPr>
              <a:t>Bluetooth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version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4.0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BLE</a:t>
            </a:r>
          </a:p>
          <a:p>
            <a:pPr marL="342900" indent="-3429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58DAF-BE47-4562-B76B-40A72F11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68" y="1461931"/>
            <a:ext cx="37147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5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681</Words>
  <Application>Microsoft Office PowerPoint</Application>
  <PresentationFormat>와이드스크린</PresentationFormat>
  <Paragraphs>147</Paragraphs>
  <Slides>21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편마비 환자의 상지기능과 인지능력 재활을 위한 인터페이스 장치화 방법</vt:lpstr>
      <vt:lpstr>목차</vt:lpstr>
      <vt:lpstr>1. 전체 구조</vt:lpstr>
      <vt:lpstr>2. 구조도</vt:lpstr>
      <vt:lpstr>2. 구조도 구분</vt:lpstr>
      <vt:lpstr>PowerPoint 프레젠테이션</vt:lpstr>
      <vt:lpstr>3. 하드웨어 설명</vt:lpstr>
      <vt:lpstr>3-1. Myo ArmBand</vt:lpstr>
      <vt:lpstr>3-2. HM-10 블루투스 4.0 모듈 </vt:lpstr>
      <vt:lpstr>3-3. 아두이노 Pro Mini</vt:lpstr>
      <vt:lpstr>3-4. USB to TTL Serial 케이블</vt:lpstr>
      <vt:lpstr>3-5. 라즈베리 파이, 터치스크린</vt:lpstr>
      <vt:lpstr>4. 데이터 처리 과정</vt:lpstr>
      <vt:lpstr>4-1. 암밴드 - Pro Mini 블루투스 통신</vt:lpstr>
      <vt:lpstr>4-2. Pro Mini – Raspberry Pi USB 시리얼 통신</vt:lpstr>
      <vt:lpstr>4-3. Pro Mini 내부 데이터 처리 과정</vt:lpstr>
      <vt:lpstr>4-4. Raspberry Pi 내부 데이터 처리 과정</vt:lpstr>
      <vt:lpstr>5. 재활 게임 프로그램</vt:lpstr>
      <vt:lpstr>5-1. 사전 준비</vt:lpstr>
      <vt:lpstr>5-2. 가위바위보 게임</vt:lpstr>
      <vt:lpstr>5-3. 공룡 점프 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Nancy Wood</dc:creator>
  <cp:lastModifiedBy>Nancy Wood</cp:lastModifiedBy>
  <cp:revision>100</cp:revision>
  <dcterms:created xsi:type="dcterms:W3CDTF">2022-10-31T11:09:32Z</dcterms:created>
  <dcterms:modified xsi:type="dcterms:W3CDTF">2022-12-30T13:45:00Z</dcterms:modified>
</cp:coreProperties>
</file>